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74" r:id="rId9"/>
    <p:sldId id="277" r:id="rId10"/>
    <p:sldId id="275" r:id="rId11"/>
    <p:sldId id="279" r:id="rId12"/>
    <p:sldId id="276" r:id="rId13"/>
    <p:sldId id="280" r:id="rId14"/>
    <p:sldId id="281" r:id="rId15"/>
    <p:sldId id="282" r:id="rId16"/>
    <p:sldId id="265" r:id="rId17"/>
    <p:sldId id="260" r:id="rId18"/>
    <p:sldId id="278" r:id="rId19"/>
    <p:sldId id="261" r:id="rId20"/>
    <p:sldId id="262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482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 cstate="print">
              <a:alphaModFix amt="80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 cstate="print">
              <a:alphaModFix amt="80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 cstate="print">
              <a:alphaModFix amt="80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48026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35596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13361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17313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 cstate="print">
              <a:alphaModFix amt="80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8266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00961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37132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08442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61815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65769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45952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BEC2DE-2E23-49F9-AF78-62BC83CC65D2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9F25BC1F-DF7F-4EE7-AD08-2E12A8D5422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10340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tmel.com/Images/Atmel-42735-8-bit-AVR-Microcontroller-ATmega328-328P_Datasheet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9ACED8F-C312-4DF2-BA75-EECE3DE45A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66" y="2424182"/>
            <a:ext cx="1934570" cy="1934570"/>
          </a:xfrm>
          <a:prstGeom prst="rect">
            <a:avLst/>
          </a:prstGeom>
        </p:spPr>
      </p:pic>
      <p:pic>
        <p:nvPicPr>
          <p:cNvPr id="7" name="Imagen 6" descr="Imagen que contiene objeto, cosa, kit de primeros auxilios&#10;&#10;Descripción generada con confianza muy alta">
            <a:extLst>
              <a:ext uri="{FF2B5EF4-FFF2-40B4-BE49-F238E27FC236}">
                <a16:creationId xmlns="" xmlns:a16="http://schemas.microsoft.com/office/drawing/2014/main" id="{FAF175D6-FBED-462D-A660-E32976D961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6" y="2608426"/>
            <a:ext cx="2303060" cy="1566081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562AFB42-B863-4814-B614-E546156B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5332636"/>
            <a:ext cx="8610476" cy="1026000"/>
          </a:xfrm>
        </p:spPr>
        <p:txBody>
          <a:bodyPr>
            <a:noAutofit/>
          </a:bodyPr>
          <a:lstStyle/>
          <a:p>
            <a:pPr algn="ctr"/>
            <a:r>
              <a:rPr lang="es-ES" sz="5400" b="1" cap="none">
                <a:ln>
                  <a:solidFill>
                    <a:schemeClr val="tx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INTRODUCCIÓN A ARDUINO</a:t>
            </a:r>
            <a:endParaRPr lang="es-ES" sz="5400" b="1" cap="none" dirty="0">
              <a:ln>
                <a:solidFill>
                  <a:schemeClr val="tx1"/>
                </a:solidFill>
              </a:ln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5643D25B-7353-491D-960F-1AD61536853B}"/>
              </a:ext>
            </a:extLst>
          </p:cNvPr>
          <p:cNvSpPr txBox="1"/>
          <p:nvPr/>
        </p:nvSpPr>
        <p:spPr>
          <a:xfrm>
            <a:off x="2577504" y="727829"/>
            <a:ext cx="358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PRAKTIKUM UPV 2017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6D35BF69-03EA-42F8-9E67-432E0AF584BD}"/>
              </a:ext>
            </a:extLst>
          </p:cNvPr>
          <p:cNvSpPr txBox="1"/>
          <p:nvPr/>
        </p:nvSpPr>
        <p:spPr>
          <a:xfrm>
            <a:off x="2649258" y="1230427"/>
            <a:ext cx="3531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¡BIENVENIDOS!</a:t>
            </a:r>
          </a:p>
        </p:txBody>
      </p:sp>
    </p:spTree>
    <p:extLst>
      <p:ext uri="{BB962C8B-B14F-4D97-AF65-F5344CB8AC3E}">
        <p14:creationId xmlns="" xmlns:p14="http://schemas.microsoft.com/office/powerpoint/2010/main" val="80800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3.3. </a:t>
            </a:r>
            <a:r>
              <a:rPr lang="es-ES" dirty="0" err="1"/>
              <a:t>arduino</a:t>
            </a:r>
            <a:r>
              <a:rPr lang="es-ES" dirty="0"/>
              <a:t> uno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="" xmlns:a16="http://schemas.microsoft.com/office/drawing/2014/main" id="{F7A0D082-3F77-49D3-80CF-D611A513C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578" y="1241842"/>
            <a:ext cx="7772400" cy="4050792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NUESTRO ARDUINO:</a:t>
            </a: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UNO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5D025C3D-F6D5-47F8-B3F5-E01887ADA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64" y="3046197"/>
            <a:ext cx="3687514" cy="259478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9A496B74-F3CC-454A-B186-2EDF7FC2268C}"/>
              </a:ext>
            </a:extLst>
          </p:cNvPr>
          <p:cNvSpPr/>
          <p:nvPr/>
        </p:nvSpPr>
        <p:spPr>
          <a:xfrm>
            <a:off x="5052382" y="5392862"/>
            <a:ext cx="767687" cy="1816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21BD79F3-80BF-40B6-9B07-E24ACC8D3C39}"/>
              </a:ext>
            </a:extLst>
          </p:cNvPr>
          <p:cNvSpPr/>
          <p:nvPr/>
        </p:nvSpPr>
        <p:spPr>
          <a:xfrm>
            <a:off x="4016584" y="3111541"/>
            <a:ext cx="1811741" cy="1444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2AC17E38-FEDF-4825-A7D0-02E622689853}"/>
              </a:ext>
            </a:extLst>
          </p:cNvPr>
          <p:cNvSpPr txBox="1"/>
          <p:nvPr/>
        </p:nvSpPr>
        <p:spPr>
          <a:xfrm>
            <a:off x="4761855" y="2554382"/>
            <a:ext cx="2674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D34817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Pines digitales (0-13)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FF9F638D-AB7E-4C5F-B22C-A676BE382E62}"/>
              </a:ext>
            </a:extLst>
          </p:cNvPr>
          <p:cNvSpPr txBox="1"/>
          <p:nvPr/>
        </p:nvSpPr>
        <p:spPr>
          <a:xfrm>
            <a:off x="5432240" y="5674547"/>
            <a:ext cx="3145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Pines analógicos (A0-A5)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="" xmlns:a16="http://schemas.microsoft.com/office/drawing/2014/main" id="{204806C5-25B5-4AA5-8E9D-BB32C5166300}"/>
              </a:ext>
            </a:extLst>
          </p:cNvPr>
          <p:cNvCxnSpPr>
            <a:cxnSpLocks/>
          </p:cNvCxnSpPr>
          <p:nvPr/>
        </p:nvCxnSpPr>
        <p:spPr>
          <a:xfrm flipH="1">
            <a:off x="5906718" y="2978332"/>
            <a:ext cx="256341" cy="26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="" xmlns:a16="http://schemas.microsoft.com/office/drawing/2014/main" id="{FEEC5DCC-08B0-44D7-855A-DF12052B1A3C}"/>
              </a:ext>
            </a:extLst>
          </p:cNvPr>
          <p:cNvCxnSpPr>
            <a:cxnSpLocks/>
          </p:cNvCxnSpPr>
          <p:nvPr/>
        </p:nvCxnSpPr>
        <p:spPr>
          <a:xfrm flipH="1" flipV="1">
            <a:off x="5948018" y="5488970"/>
            <a:ext cx="658080" cy="24362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D797F4E6-E302-41A1-AA51-9AC7AB6FE8E3}"/>
              </a:ext>
            </a:extLst>
          </p:cNvPr>
          <p:cNvSpPr/>
          <p:nvPr/>
        </p:nvSpPr>
        <p:spPr>
          <a:xfrm>
            <a:off x="4303859" y="3306914"/>
            <a:ext cx="346887" cy="2073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0B05553B-32DA-46F1-9673-AB5E707775F5}"/>
              </a:ext>
            </a:extLst>
          </p:cNvPr>
          <p:cNvSpPr/>
          <p:nvPr/>
        </p:nvSpPr>
        <p:spPr>
          <a:xfrm>
            <a:off x="4957761" y="3306914"/>
            <a:ext cx="235245" cy="2073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241A24C8-E2A4-4BBF-BA93-B2067C64CD0C}"/>
              </a:ext>
            </a:extLst>
          </p:cNvPr>
          <p:cNvSpPr/>
          <p:nvPr/>
        </p:nvSpPr>
        <p:spPr>
          <a:xfrm>
            <a:off x="5308636" y="3306914"/>
            <a:ext cx="123604" cy="2073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="" xmlns:a16="http://schemas.microsoft.com/office/drawing/2014/main" id="{13BFEA0C-F2B5-405D-86AC-5E1A41EFF181}"/>
              </a:ext>
            </a:extLst>
          </p:cNvPr>
          <p:cNvCxnSpPr>
            <a:cxnSpLocks/>
          </p:cNvCxnSpPr>
          <p:nvPr/>
        </p:nvCxnSpPr>
        <p:spPr>
          <a:xfrm flipH="1" flipV="1">
            <a:off x="4477303" y="3576242"/>
            <a:ext cx="136406" cy="51521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="" xmlns:a16="http://schemas.microsoft.com/office/drawing/2014/main" id="{C5EB3FAA-6EE1-4A8D-9840-46B2C07376AB}"/>
              </a:ext>
            </a:extLst>
          </p:cNvPr>
          <p:cNvCxnSpPr>
            <a:cxnSpLocks/>
          </p:cNvCxnSpPr>
          <p:nvPr/>
        </p:nvCxnSpPr>
        <p:spPr>
          <a:xfrm flipV="1">
            <a:off x="5026638" y="3576244"/>
            <a:ext cx="48746" cy="51404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="" xmlns:a16="http://schemas.microsoft.com/office/drawing/2014/main" id="{69EA39B9-6464-4601-9612-8DA9A13181EF}"/>
              </a:ext>
            </a:extLst>
          </p:cNvPr>
          <p:cNvCxnSpPr>
            <a:cxnSpLocks/>
          </p:cNvCxnSpPr>
          <p:nvPr/>
        </p:nvCxnSpPr>
        <p:spPr>
          <a:xfrm flipV="1">
            <a:off x="5203383" y="3605954"/>
            <a:ext cx="167054" cy="4843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="" xmlns:a16="http://schemas.microsoft.com/office/drawing/2014/main" id="{491A47CA-9E5C-4481-BA90-5777D8F1599B}"/>
              </a:ext>
            </a:extLst>
          </p:cNvPr>
          <p:cNvSpPr/>
          <p:nvPr/>
        </p:nvSpPr>
        <p:spPr>
          <a:xfrm>
            <a:off x="3921438" y="3123383"/>
            <a:ext cx="165798" cy="395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="" xmlns:a16="http://schemas.microsoft.com/office/drawing/2014/main" id="{16D4E1BB-9414-489D-A0BD-5698E314B28E}"/>
              </a:ext>
            </a:extLst>
          </p:cNvPr>
          <p:cNvSpPr/>
          <p:nvPr/>
        </p:nvSpPr>
        <p:spPr>
          <a:xfrm>
            <a:off x="4613709" y="5237619"/>
            <a:ext cx="238301" cy="3096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="" xmlns:a16="http://schemas.microsoft.com/office/drawing/2014/main" id="{E7F5DAC6-3FBF-4BA9-AD1A-2081959780AC}"/>
              </a:ext>
            </a:extLst>
          </p:cNvPr>
          <p:cNvSpPr/>
          <p:nvPr/>
        </p:nvSpPr>
        <p:spPr>
          <a:xfrm>
            <a:off x="4377381" y="5163157"/>
            <a:ext cx="236328" cy="3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="" xmlns:a16="http://schemas.microsoft.com/office/drawing/2014/main" id="{982BA940-EDBC-4264-ADF2-3276D289770A}"/>
              </a:ext>
            </a:extLst>
          </p:cNvPr>
          <p:cNvSpPr txBox="1"/>
          <p:nvPr/>
        </p:nvSpPr>
        <p:spPr>
          <a:xfrm>
            <a:off x="4338641" y="4478520"/>
            <a:ext cx="90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MASA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="" xmlns:a16="http://schemas.microsoft.com/office/drawing/2014/main" id="{9E51C351-5093-4A36-AE1B-3D199FE15E1A}"/>
              </a:ext>
            </a:extLst>
          </p:cNvPr>
          <p:cNvCxnSpPr>
            <a:cxnSpLocks/>
          </p:cNvCxnSpPr>
          <p:nvPr/>
        </p:nvCxnSpPr>
        <p:spPr>
          <a:xfrm flipH="1">
            <a:off x="4732861" y="4763439"/>
            <a:ext cx="28994" cy="379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="" xmlns:a16="http://schemas.microsoft.com/office/drawing/2014/main" id="{6C428370-5603-44F1-95D2-E5BB47ED2513}"/>
              </a:ext>
            </a:extLst>
          </p:cNvPr>
          <p:cNvCxnSpPr>
            <a:cxnSpLocks/>
          </p:cNvCxnSpPr>
          <p:nvPr/>
        </p:nvCxnSpPr>
        <p:spPr>
          <a:xfrm flipH="1" flipV="1">
            <a:off x="4016587" y="3576242"/>
            <a:ext cx="694260" cy="993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="" xmlns:a16="http://schemas.microsoft.com/office/drawing/2014/main" id="{E97ED13D-485B-4BFB-9FF9-EED685AF5D4B}"/>
              </a:ext>
            </a:extLst>
          </p:cNvPr>
          <p:cNvSpPr txBox="1"/>
          <p:nvPr/>
        </p:nvSpPr>
        <p:spPr>
          <a:xfrm>
            <a:off x="2640921" y="5914754"/>
            <a:ext cx="206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SAL</a:t>
            </a:r>
            <a:r>
              <a:rPr kumimoji="0" lang="es-ES" sz="2000" b="0" i="0" u="none" strike="noStrike" kern="1200" cap="none" spc="0" normalizeH="0" baseline="0" noProof="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IDAS Voltaje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="" xmlns:a16="http://schemas.microsoft.com/office/drawing/2014/main" id="{52827D03-1426-4374-A28F-9395A017896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3675884" y="5594280"/>
            <a:ext cx="660811" cy="320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>
            <a:extLst>
              <a:ext uri="{FF2B5EF4-FFF2-40B4-BE49-F238E27FC236}">
                <a16:creationId xmlns="" xmlns:a16="http://schemas.microsoft.com/office/drawing/2014/main" id="{E7F0D206-5FC2-4881-9E2A-B18BD7130626}"/>
              </a:ext>
            </a:extLst>
          </p:cNvPr>
          <p:cNvSpPr/>
          <p:nvPr/>
        </p:nvSpPr>
        <p:spPr>
          <a:xfrm>
            <a:off x="4852010" y="5163157"/>
            <a:ext cx="105752" cy="3840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="" xmlns:a16="http://schemas.microsoft.com/office/drawing/2014/main" id="{96D66601-7013-4F3F-8B9F-0546E9EF872B}"/>
              </a:ext>
            </a:extLst>
          </p:cNvPr>
          <p:cNvSpPr txBox="1"/>
          <p:nvPr/>
        </p:nvSpPr>
        <p:spPr>
          <a:xfrm>
            <a:off x="4545506" y="6261535"/>
            <a:ext cx="223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ENTRADA Voltaje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="" xmlns:a16="http://schemas.microsoft.com/office/drawing/2014/main" id="{0C481DB0-FEB4-4F62-8E2F-6DFF0E322D64}"/>
              </a:ext>
            </a:extLst>
          </p:cNvPr>
          <p:cNvCxnSpPr>
            <a:cxnSpLocks/>
          </p:cNvCxnSpPr>
          <p:nvPr/>
        </p:nvCxnSpPr>
        <p:spPr>
          <a:xfrm flipH="1" flipV="1">
            <a:off x="4914321" y="5594280"/>
            <a:ext cx="248741" cy="6672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="" xmlns:a16="http://schemas.microsoft.com/office/drawing/2014/main" id="{7A22861B-054C-45BA-AB07-FC6CCD40DE5B}"/>
              </a:ext>
            </a:extLst>
          </p:cNvPr>
          <p:cNvSpPr txBox="1"/>
          <p:nvPr/>
        </p:nvSpPr>
        <p:spPr>
          <a:xfrm>
            <a:off x="4650747" y="2077226"/>
            <a:ext cx="424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56251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ICSP (In Chip Serial </a:t>
            </a:r>
            <a:r>
              <a:rPr kumimoji="0" lang="es-ES" sz="2000" b="0" i="0" u="none" strike="noStrike" kern="1200" cap="none" spc="0" normalizeH="0" baseline="0" noProof="0" dirty="0" err="1">
                <a:ln w="0"/>
                <a:solidFill>
                  <a:srgbClr val="956251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Programmer</a:t>
            </a:r>
            <a:r>
              <a:rPr kumimoji="0" lang="es-ES" sz="2000" b="0" i="0" u="none" strike="noStrike" kern="1200" cap="none" spc="0" normalizeH="0" baseline="0" noProof="0" dirty="0">
                <a:ln w="0"/>
                <a:solidFill>
                  <a:srgbClr val="956251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)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="" xmlns:a16="http://schemas.microsoft.com/office/drawing/2014/main" id="{9723EEB0-ECD7-4C93-876B-183CC48D20D5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018278" y="2580271"/>
            <a:ext cx="2348525" cy="176331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>
            <a:extLst>
              <a:ext uri="{FF2B5EF4-FFF2-40B4-BE49-F238E27FC236}">
                <a16:creationId xmlns="" xmlns:a16="http://schemas.microsoft.com/office/drawing/2014/main" id="{7F88CC02-FF1A-40C5-AA14-C0BA86536B7C}"/>
              </a:ext>
            </a:extLst>
          </p:cNvPr>
          <p:cNvSpPr/>
          <p:nvPr/>
        </p:nvSpPr>
        <p:spPr>
          <a:xfrm>
            <a:off x="5651179" y="4090292"/>
            <a:ext cx="296839" cy="38822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="" xmlns:a16="http://schemas.microsoft.com/office/drawing/2014/main" id="{C2779181-10B4-4357-8640-8766D21A7B3B}"/>
              </a:ext>
            </a:extLst>
          </p:cNvPr>
          <p:cNvSpPr txBox="1"/>
          <p:nvPr/>
        </p:nvSpPr>
        <p:spPr>
          <a:xfrm>
            <a:off x="4087236" y="4060678"/>
            <a:ext cx="1511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 w="6350"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Pines PWM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="" xmlns:a16="http://schemas.microsoft.com/office/drawing/2014/main" id="{1E319A99-67CA-47F8-9110-EAD41CDB38BD}"/>
              </a:ext>
            </a:extLst>
          </p:cNvPr>
          <p:cNvSpPr txBox="1"/>
          <p:nvPr/>
        </p:nvSpPr>
        <p:spPr>
          <a:xfrm>
            <a:off x="498764" y="4114127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Alimentación</a:t>
            </a:r>
          </a:p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5V – 12V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="" xmlns:a16="http://schemas.microsoft.com/office/drawing/2014/main" id="{0063E2F5-1B54-4D2A-A1FE-5F35C15AFAFC}"/>
              </a:ext>
            </a:extLst>
          </p:cNvPr>
          <p:cNvCxnSpPr/>
          <p:nvPr/>
        </p:nvCxnSpPr>
        <p:spPr>
          <a:xfrm flipV="1">
            <a:off x="1439736" y="3833268"/>
            <a:ext cx="847510" cy="346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="" xmlns:a16="http://schemas.microsoft.com/office/drawing/2014/main" id="{28A21431-25BA-48A2-8B45-7D17D634C6B5}"/>
              </a:ext>
            </a:extLst>
          </p:cNvPr>
          <p:cNvCxnSpPr>
            <a:stCxn id="48" idx="2"/>
          </p:cNvCxnSpPr>
          <p:nvPr/>
        </p:nvCxnSpPr>
        <p:spPr>
          <a:xfrm>
            <a:off x="1294816" y="4760458"/>
            <a:ext cx="1175809" cy="402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="" xmlns:a16="http://schemas.microsoft.com/office/drawing/2014/main" id="{C5180009-2EE5-45AC-8922-98A5FA1E48A1}"/>
              </a:ext>
            </a:extLst>
          </p:cNvPr>
          <p:cNvSpPr txBox="1"/>
          <p:nvPr/>
        </p:nvSpPr>
        <p:spPr>
          <a:xfrm>
            <a:off x="1948024" y="2361273"/>
            <a:ext cx="232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Oscilador de Cristal</a:t>
            </a:r>
          </a:p>
          <a:p>
            <a:pPr algn="ctr"/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16kHz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="" xmlns:a16="http://schemas.microsoft.com/office/drawing/2014/main" id="{57624F42-BD6F-4D5C-BDF1-C2C6DF1D59EF}"/>
              </a:ext>
            </a:extLst>
          </p:cNvPr>
          <p:cNvSpPr/>
          <p:nvPr/>
        </p:nvSpPr>
        <p:spPr>
          <a:xfrm>
            <a:off x="3350331" y="4204301"/>
            <a:ext cx="636729" cy="29840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="" xmlns:a16="http://schemas.microsoft.com/office/drawing/2014/main" id="{85F9DC12-6FB8-450E-9ECE-7C0A7F6B4CA9}"/>
              </a:ext>
            </a:extLst>
          </p:cNvPr>
          <p:cNvSpPr/>
          <p:nvPr/>
        </p:nvSpPr>
        <p:spPr>
          <a:xfrm>
            <a:off x="2820702" y="3123383"/>
            <a:ext cx="528061" cy="35319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CuadroTexto 57">
            <a:extLst>
              <a:ext uri="{FF2B5EF4-FFF2-40B4-BE49-F238E27FC236}">
                <a16:creationId xmlns="" xmlns:a16="http://schemas.microsoft.com/office/drawing/2014/main" id="{690DE3BB-B133-4297-BA0B-B822771D8810}"/>
              </a:ext>
            </a:extLst>
          </p:cNvPr>
          <p:cNvSpPr txBox="1"/>
          <p:nvPr/>
        </p:nvSpPr>
        <p:spPr>
          <a:xfrm>
            <a:off x="1136010" y="2821099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Botón</a:t>
            </a:r>
          </a:p>
          <a:p>
            <a:pPr algn="ctr"/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RESET</a:t>
            </a: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="" xmlns:a16="http://schemas.microsoft.com/office/drawing/2014/main" id="{FB92C02B-5A59-4B0E-A16F-2BCCB21D5305}"/>
              </a:ext>
            </a:extLst>
          </p:cNvPr>
          <p:cNvCxnSpPr>
            <a:stCxn id="58" idx="3"/>
          </p:cNvCxnSpPr>
          <p:nvPr/>
        </p:nvCxnSpPr>
        <p:spPr>
          <a:xfrm>
            <a:off x="2003555" y="3144265"/>
            <a:ext cx="736347" cy="14419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="" xmlns:a16="http://schemas.microsoft.com/office/drawing/2014/main" id="{4A260EB2-0FBE-4E97-B0ED-D424A8B2CA5B}"/>
              </a:ext>
            </a:extLst>
          </p:cNvPr>
          <p:cNvCxnSpPr/>
          <p:nvPr/>
        </p:nvCxnSpPr>
        <p:spPr>
          <a:xfrm>
            <a:off x="3268651" y="2989324"/>
            <a:ext cx="347977" cy="119079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3.3. </a:t>
            </a:r>
            <a:r>
              <a:rPr lang="es-ES" dirty="0" err="1"/>
              <a:t>arduino</a:t>
            </a:r>
            <a:r>
              <a:rPr lang="es-ES" dirty="0"/>
              <a:t> uno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FEA263D2-DBDB-4DD7-BAA1-931A75687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9531"/>
            <a:ext cx="7772400" cy="5022669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¿Y qué características tienen las placas Arduino UNO?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34" name="Tabla 33">
            <a:extLst>
              <a:ext uri="{FF2B5EF4-FFF2-40B4-BE49-F238E27FC236}">
                <a16:creationId xmlns="" xmlns:a16="http://schemas.microsoft.com/office/drawing/2014/main" id="{9D5EFD64-9B14-4E6A-9996-A7449BB52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45106446"/>
              </p:ext>
            </p:extLst>
          </p:nvPr>
        </p:nvGraphicFramePr>
        <p:xfrm>
          <a:off x="685800" y="1627057"/>
          <a:ext cx="5766646" cy="4974038"/>
        </p:xfrm>
        <a:graphic>
          <a:graphicData uri="http://schemas.openxmlformats.org/drawingml/2006/table">
            <a:tbl>
              <a:tblPr/>
              <a:tblGrid>
                <a:gridCol w="2883323">
                  <a:extLst>
                    <a:ext uri="{9D8B030D-6E8A-4147-A177-3AD203B41FA5}">
                      <a16:colId xmlns="" xmlns:a16="http://schemas.microsoft.com/office/drawing/2014/main" val="2608472245"/>
                    </a:ext>
                  </a:extLst>
                </a:gridCol>
                <a:gridCol w="2883323">
                  <a:extLst>
                    <a:ext uri="{9D8B030D-6E8A-4147-A177-3AD203B41FA5}">
                      <a16:colId xmlns="" xmlns:a16="http://schemas.microsoft.com/office/drawing/2014/main" val="3957701916"/>
                    </a:ext>
                  </a:extLst>
                </a:gridCol>
              </a:tblGrid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Microcontrolador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hlinkClick r:id="rId2"/>
                        </a:rPr>
                        <a:t>ATmega328P</a:t>
                      </a:r>
                      <a:endParaRPr lang="es-ES" sz="1100" dirty="0"/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80643733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Voltaje operativo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5V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17463904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Alimentación (recomendada)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7-12V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14690290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Alimentación (límite)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6-20V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1945008"/>
                  </a:ext>
                </a:extLst>
              </a:tr>
              <a:tr h="471349">
                <a:tc>
                  <a:txBody>
                    <a:bodyPr/>
                    <a:lstStyle/>
                    <a:p>
                      <a:r>
                        <a:rPr lang="es-ES" sz="1100" b="1" dirty="0"/>
                        <a:t>Pines Digitales I/O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 (de </a:t>
                      </a:r>
                      <a:r>
                        <a:rPr lang="en-US" sz="1100" dirty="0" err="1"/>
                        <a:t>los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cuales</a:t>
                      </a:r>
                      <a:r>
                        <a:rPr lang="en-US" sz="1100" dirty="0"/>
                        <a:t> 6 </a:t>
                      </a:r>
                      <a:r>
                        <a:rPr lang="en-US" sz="1100" dirty="0" err="1"/>
                        <a:t>tiene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salida</a:t>
                      </a:r>
                      <a:r>
                        <a:rPr lang="en-US" sz="1100" dirty="0"/>
                        <a:t> PWM)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58592769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pt-BR" sz="1100" b="1" dirty="0"/>
                        <a:t>Pines </a:t>
                      </a:r>
                      <a:r>
                        <a:rPr lang="pt-BR" sz="1100" b="1" dirty="0" err="1"/>
                        <a:t>Digitales</a:t>
                      </a:r>
                      <a:r>
                        <a:rPr lang="pt-BR" sz="1100" b="1" dirty="0"/>
                        <a:t> PWM I/O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6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17661866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Pines analógicos de entrada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6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14111222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it-IT" sz="1100" b="1" dirty="0"/>
                        <a:t>CC por cada pin I/O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20 mA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25541338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CC para pin 3.3V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50 mA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4427849"/>
                  </a:ext>
                </a:extLst>
              </a:tr>
              <a:tr h="471349">
                <a:tc>
                  <a:txBody>
                    <a:bodyPr/>
                    <a:lstStyle/>
                    <a:p>
                      <a:r>
                        <a:rPr lang="es-ES" sz="1100" b="1" dirty="0"/>
                        <a:t>Memoria Flash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 KB (ATmega328P) de </a:t>
                      </a:r>
                      <a:r>
                        <a:rPr lang="en-US" sz="1100" dirty="0" err="1"/>
                        <a:t>los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cuales</a:t>
                      </a:r>
                      <a:r>
                        <a:rPr lang="en-US" sz="1100" dirty="0"/>
                        <a:t> 0.5KB son </a:t>
                      </a:r>
                      <a:r>
                        <a:rPr lang="en-US" sz="1100" dirty="0" err="1"/>
                        <a:t>usados</a:t>
                      </a:r>
                      <a:r>
                        <a:rPr lang="en-US" sz="1100" dirty="0"/>
                        <a:t> para bootloader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17656472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/>
                        <a:t>SRAM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2 KB (ATmega328P)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82386210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/>
                        <a:t>EEPROM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 KB (ATmega328P)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05917127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Velocidad de Reloj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16 MHz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45742964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/>
                        <a:t>LED_BUILTIN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95440229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Longitud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68.6 mm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5155246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Anchura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/>
                        <a:t>53.4 mm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41039007"/>
                  </a:ext>
                </a:extLst>
              </a:tr>
              <a:tr h="268756">
                <a:tc>
                  <a:txBody>
                    <a:bodyPr/>
                    <a:lstStyle/>
                    <a:p>
                      <a:r>
                        <a:rPr lang="es-ES" sz="1100" b="1" dirty="0"/>
                        <a:t>Peso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 g</a:t>
                      </a:r>
                    </a:p>
                  </a:txBody>
                  <a:tcPr marL="54747" marR="54747" marT="27374" marB="273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0774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7912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4 Introducción a 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7564" r="66171" b="39583"/>
          <a:stretch>
            <a:fillRect/>
          </a:stretch>
        </p:blipFill>
        <p:spPr bwMode="auto">
          <a:xfrm>
            <a:off x="1911179" y="1515764"/>
            <a:ext cx="5314863" cy="467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4 Introducción a c</a:t>
            </a:r>
          </a:p>
        </p:txBody>
      </p:sp>
      <p:pic>
        <p:nvPicPr>
          <p:cNvPr id="4" name="3 Imagen" descr="Tipos-de-Variables-Arduin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297" y="1457924"/>
            <a:ext cx="8061238" cy="30316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7900" r="45676" b="76549"/>
          <a:stretch>
            <a:fillRect/>
          </a:stretch>
        </p:blipFill>
        <p:spPr bwMode="auto">
          <a:xfrm>
            <a:off x="2158313" y="4810897"/>
            <a:ext cx="4967416" cy="154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4 Introducción a c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44574" r="51171" b="26320"/>
          <a:stretch>
            <a:fillRect/>
          </a:stretch>
        </p:blipFill>
        <p:spPr bwMode="auto">
          <a:xfrm>
            <a:off x="2380736" y="1404551"/>
            <a:ext cx="4464908" cy="2883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t="50062" r="34234" b="34054"/>
          <a:stretch>
            <a:fillRect/>
          </a:stretch>
        </p:blipFill>
        <p:spPr bwMode="auto">
          <a:xfrm>
            <a:off x="1647568" y="4728519"/>
            <a:ext cx="6013622" cy="157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4 Introducción a c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t="13990" r="11940" b="6204"/>
          <a:stretch>
            <a:fillRect/>
          </a:stretch>
        </p:blipFill>
        <p:spPr bwMode="auto">
          <a:xfrm>
            <a:off x="4488206" y="1158211"/>
            <a:ext cx="3856723" cy="513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110" t="54396" r="14725" b="19721"/>
          <a:stretch>
            <a:fillRect/>
          </a:stretch>
        </p:blipFill>
        <p:spPr bwMode="auto">
          <a:xfrm>
            <a:off x="395416" y="2561968"/>
            <a:ext cx="3825572" cy="1729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484A151-DD99-4A94-80DB-9F6675C1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84632"/>
            <a:ext cx="8018813" cy="833529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/>
              <a:t>5. Programar </a:t>
            </a:r>
            <a:r>
              <a:rPr lang="es-ES" dirty="0" err="1"/>
              <a:t>arduino</a:t>
            </a:r>
            <a:r>
              <a:rPr lang="es-ES" dirty="0"/>
              <a:t> uno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FFA402A-9F63-4D2A-9BD1-1478884C2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57" y="1731122"/>
            <a:ext cx="7543800" cy="3805646"/>
          </a:xfrm>
        </p:spPr>
        <p:txBody>
          <a:bodyPr>
            <a:normAutofit fontScale="85000" lnSpcReduction="10000"/>
          </a:bodyPr>
          <a:lstStyle/>
          <a:p>
            <a:pPr marL="411480" lvl="2" indent="0">
              <a:buNone/>
            </a:pPr>
            <a:r>
              <a:rPr lang="es-ES" sz="1700" dirty="0">
                <a:ln w="0"/>
              </a:rPr>
              <a:t>	Arduino jamás entendería una orden dada por nosotros de cualquier forma. Su idioma es uno bien antiguo, C, la base de muchos idiomas de programación actuales.</a:t>
            </a:r>
          </a:p>
          <a:p>
            <a:pPr marL="411480" lvl="2" indent="0">
              <a:buNone/>
            </a:pPr>
            <a:r>
              <a:rPr lang="es-ES" sz="1700" dirty="0">
                <a:ln w="0"/>
              </a:rPr>
              <a:t>	En esta parte vamos a aprender de qué va C. Todos los programas beben de este idioma, desde el principio, hasta el final</a:t>
            </a:r>
            <a:r>
              <a:rPr lang="es-ES" sz="1700" dirty="0" smtClean="0">
                <a:ln w="0"/>
              </a:rPr>
              <a:t>.</a:t>
            </a:r>
          </a:p>
          <a:p>
            <a:pPr marL="411480" lvl="2" indent="0">
              <a:buNone/>
            </a:pPr>
            <a:endParaRPr lang="es-ES" sz="1700" dirty="0">
              <a:ln w="0"/>
            </a:endParaRPr>
          </a:p>
          <a:p>
            <a:pPr marL="668655" lvl="2" indent="-257175">
              <a:buFont typeface="+mj-lt"/>
              <a:buAutoNum type="arabicPeriod"/>
            </a:pPr>
            <a:r>
              <a:rPr lang="es-ES" sz="2200" dirty="0">
                <a:ln w="0"/>
                <a:solidFill>
                  <a:schemeClr val="accent1"/>
                </a:solidFill>
              </a:rPr>
              <a:t>	C, mayor pero con marcha.</a:t>
            </a:r>
          </a:p>
          <a:p>
            <a:pPr lvl="3"/>
            <a:r>
              <a:rPr lang="es-ES" sz="1700" dirty="0">
                <a:ln w="0"/>
              </a:rPr>
              <a:t>Se trata de un idioma creado en los años 70.</a:t>
            </a:r>
          </a:p>
          <a:p>
            <a:pPr lvl="3"/>
            <a:r>
              <a:rPr lang="es-ES" sz="1700" dirty="0">
                <a:ln w="0"/>
              </a:rPr>
              <a:t>En todos los idiomas de programación deberemos compilar el código la primera vez que lo usamos para poder ejecutarlo</a:t>
            </a:r>
            <a:r>
              <a:rPr lang="es-ES" sz="1700" dirty="0" smtClean="0">
                <a:ln w="0"/>
              </a:rPr>
              <a:t>.</a:t>
            </a:r>
          </a:p>
          <a:p>
            <a:pPr lvl="3"/>
            <a:endParaRPr lang="es-ES" sz="1700" dirty="0">
              <a:ln w="0"/>
            </a:endParaRPr>
          </a:p>
          <a:p>
            <a:pPr lvl="4"/>
            <a:r>
              <a:rPr lang="es-ES" sz="1700" dirty="0">
                <a:ln w="0"/>
                <a:solidFill>
                  <a:schemeClr val="accent1"/>
                </a:solidFill>
              </a:rPr>
              <a:t>¿Qué es compilar?</a:t>
            </a:r>
          </a:p>
          <a:p>
            <a:pPr marL="822960" lvl="4" indent="0">
              <a:buNone/>
            </a:pPr>
            <a:r>
              <a:rPr lang="es-ES" sz="1700" dirty="0">
                <a:ln w="0"/>
                <a:solidFill>
                  <a:schemeClr val="accent2"/>
                </a:solidFill>
              </a:rPr>
              <a:t>Imaginemos que nuestro programa es un </a:t>
            </a:r>
            <a:r>
              <a:rPr lang="es-ES" sz="1700" dirty="0" err="1">
                <a:ln w="0"/>
                <a:solidFill>
                  <a:schemeClr val="accent2"/>
                </a:solidFill>
              </a:rPr>
              <a:t>puzzle</a:t>
            </a:r>
            <a:r>
              <a:rPr lang="es-ES" sz="1700" dirty="0">
                <a:ln w="0"/>
                <a:solidFill>
                  <a:schemeClr val="accent2"/>
                </a:solidFill>
              </a:rPr>
              <a:t>. El compilador mira a fondo el </a:t>
            </a:r>
            <a:r>
              <a:rPr lang="es-ES" sz="1700" dirty="0" err="1">
                <a:ln w="0"/>
                <a:solidFill>
                  <a:schemeClr val="accent2"/>
                </a:solidFill>
              </a:rPr>
              <a:t>puzzle</a:t>
            </a:r>
            <a:r>
              <a:rPr lang="es-ES" sz="1700" dirty="0">
                <a:ln w="0"/>
                <a:solidFill>
                  <a:schemeClr val="accent2"/>
                </a:solidFill>
              </a:rPr>
              <a:t> para ver si todas las piezas (líneas) están bien puestas (escritas), si hay alguna que no debería ir donde o como la hemos puesto, parará la compilación para avisarnos. Si todas las piezas (líneas) están bien, el código se ejecutará.</a:t>
            </a:r>
          </a:p>
          <a:p>
            <a:pPr lvl="3"/>
            <a:r>
              <a:rPr lang="es-ES" sz="1700" dirty="0">
                <a:ln w="0"/>
              </a:rPr>
              <a:t>Encontramos en él conceptos como las variables, los </a:t>
            </a:r>
            <a:r>
              <a:rPr lang="es-ES" sz="1700" dirty="0" err="1">
                <a:ln w="0"/>
              </a:rPr>
              <a:t>arrays</a:t>
            </a:r>
            <a:r>
              <a:rPr lang="es-ES" sz="1700" dirty="0">
                <a:ln w="0"/>
              </a:rPr>
              <a:t> o los operadores. Esto vamos a explicarlo a continuación</a:t>
            </a:r>
            <a:r>
              <a:rPr lang="es-ES" sz="1700" dirty="0" smtClean="0">
                <a:ln w="0"/>
              </a:rPr>
              <a:t>.</a:t>
            </a:r>
          </a:p>
          <a:p>
            <a:pPr lvl="3"/>
            <a:endParaRPr lang="es-ES" sz="1700" dirty="0">
              <a:ln w="0"/>
            </a:endParaRPr>
          </a:p>
          <a:p>
            <a:pPr lvl="3"/>
            <a:endParaRPr lang="es-ES" sz="1350" dirty="0">
              <a:ln w="0"/>
            </a:endParaRPr>
          </a:p>
          <a:p>
            <a:pPr lvl="3"/>
            <a:endParaRPr lang="es-ES" sz="1350" dirty="0">
              <a:ln w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3547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484A151-DD99-4A94-80DB-9F6675C1975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/>
              <a:t>5.1. SALIDA digital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FFA402A-9F63-4D2A-9BD1-1478884C2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050792"/>
          </a:xfrm>
        </p:spPr>
        <p:txBody>
          <a:bodyPr>
            <a:normAutofit/>
          </a:bodyPr>
          <a:lstStyle/>
          <a:p>
            <a:pPr marL="205740" lvl="1" indent="0">
              <a:buNone/>
            </a:pPr>
            <a:r>
              <a:rPr lang="es-E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Primero de todo hay que destacar que los pines pueden trabajar como entradas (INPUT), o como salidas (OUTPUT). Esto estará en nuestro código.</a:t>
            </a:r>
          </a:p>
          <a:p>
            <a:pPr marL="205740" lvl="1" indent="0">
              <a:buNone/>
            </a:pPr>
            <a:endParaRPr lang="es-E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48640" lvl="1" indent="-342900">
              <a:buFont typeface="+mj-lt"/>
              <a:buAutoNum type="arabicPeriod"/>
            </a:pPr>
            <a:r>
              <a:rPr lang="es-ES" sz="18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Pines digitales</a:t>
            </a:r>
          </a:p>
          <a:p>
            <a:pPr lvl="2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Estos pines conocen dos valores: HIGH y LOW, podríamos decir: ENCENDIDO y APAGADO (los famosos 1 y 0).</a:t>
            </a:r>
          </a:p>
          <a:p>
            <a:pPr lvl="2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Arduino tenemos un voltaje umbral de 2,5V, todo por encima hasta 5V será HIGH, y todo por debajo de 2,5 será LOW.</a:t>
            </a:r>
          </a:p>
          <a:p>
            <a:pPr marL="548640" lvl="2" indent="0">
              <a:buNone/>
            </a:pPr>
            <a:endParaRPr lang="es-E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48640" lvl="2" indent="0">
              <a:buNone/>
            </a:pP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Para los pines digitales usaremos 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digitalWrite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pin,valor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algo que será inicializado mediante 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pin,OUTPUT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 es una salida, e INPUT en vez de OUTPUT si se trata de una entrada, como por ejemplo, un botón. Debemos tener cuidado ya que la salida será en 5V.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6658109D-2172-4F2B-B90A-DA571A308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86" y="5667967"/>
            <a:ext cx="3808229" cy="11308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29695BDC-63FB-4FB5-B920-C2DA6DBA60C7}"/>
              </a:ext>
            </a:extLst>
          </p:cNvPr>
          <p:cNvSpPr txBox="1"/>
          <p:nvPr/>
        </p:nvSpPr>
        <p:spPr>
          <a:xfrm>
            <a:off x="4905407" y="5498489"/>
            <a:ext cx="582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HIGH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28DF2311-1A7F-4872-9130-C6A4C05F1074}"/>
              </a:ext>
            </a:extLst>
          </p:cNvPr>
          <p:cNvSpPr txBox="1"/>
          <p:nvPr/>
        </p:nvSpPr>
        <p:spPr>
          <a:xfrm>
            <a:off x="5488336" y="5577080"/>
            <a:ext cx="4972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/>
              <a:t>LOW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="" xmlns:a16="http://schemas.microsoft.com/office/drawing/2014/main" id="{C138356E-5DBD-4B67-A0EC-AE3D22855D44}"/>
              </a:ext>
            </a:extLst>
          </p:cNvPr>
          <p:cNvCxnSpPr>
            <a:cxnSpLocks/>
          </p:cNvCxnSpPr>
          <p:nvPr/>
        </p:nvCxnSpPr>
        <p:spPr>
          <a:xfrm>
            <a:off x="5116861" y="5729322"/>
            <a:ext cx="77153" cy="224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="" xmlns:a16="http://schemas.microsoft.com/office/drawing/2014/main" id="{8337B63D-D7E1-4C62-85D0-738DEEA2C16B}"/>
              </a:ext>
            </a:extLst>
          </p:cNvPr>
          <p:cNvCxnSpPr>
            <a:stCxn id="7" idx="2"/>
          </p:cNvCxnSpPr>
          <p:nvPr/>
        </p:nvCxnSpPr>
        <p:spPr>
          <a:xfrm flipH="1">
            <a:off x="5609782" y="5830996"/>
            <a:ext cx="127180" cy="122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02B24730-8111-403B-BDF5-7CCE00CBFE07}"/>
              </a:ext>
            </a:extLst>
          </p:cNvPr>
          <p:cNvSpPr txBox="1"/>
          <p:nvPr/>
        </p:nvSpPr>
        <p:spPr>
          <a:xfrm>
            <a:off x="685800" y="5498489"/>
            <a:ext cx="3231141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solidFill>
                  <a:schemeClr val="accent1"/>
                </a:solidFill>
              </a:rPr>
              <a:t>¡Actividad!</a:t>
            </a:r>
          </a:p>
          <a:p>
            <a:r>
              <a:rPr lang="es-ES" sz="1350" dirty="0"/>
              <a:t>El pin 13 tiene un LED ya soldado</a:t>
            </a:r>
          </a:p>
          <a:p>
            <a:r>
              <a:rPr lang="es-ES" sz="1350" dirty="0"/>
              <a:t>en la placa Arduino. Vamos a ver cómo</a:t>
            </a:r>
          </a:p>
          <a:p>
            <a:r>
              <a:rPr lang="es-ES" sz="1350" dirty="0"/>
              <a:t>se le da el ritmo.</a:t>
            </a:r>
          </a:p>
        </p:txBody>
      </p:sp>
    </p:spTree>
    <p:extLst>
      <p:ext uri="{BB962C8B-B14F-4D97-AF65-F5344CB8AC3E}">
        <p14:creationId xmlns="" xmlns:p14="http://schemas.microsoft.com/office/powerpoint/2010/main" val="106143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484A151-DD99-4A94-80DB-9F6675C1975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/>
              <a:t>5.1. ENTRADA digital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FFA402A-9F63-4D2A-9BD1-1478884C2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050792"/>
          </a:xfrm>
        </p:spPr>
        <p:txBody>
          <a:bodyPr>
            <a:normAutofit/>
          </a:bodyPr>
          <a:lstStyle/>
          <a:p>
            <a:pPr marL="205740" lvl="1" indent="0">
              <a:buNone/>
            </a:pP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Una entrada digital se puede hacer fácilmente con pulsadores. Como lo haremos con pulsadores, distinguiremos los 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dos tipos </a:t>
            </a: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 existen:</a:t>
            </a:r>
          </a:p>
          <a:p>
            <a:pPr marL="765810" lvl="2" indent="-285750"/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Resistencia de 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-up.</a:t>
            </a:r>
          </a:p>
          <a:p>
            <a:pPr marL="480060" lvl="2" indent="0">
              <a:buNone/>
            </a:pP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caso que usaremos, consiste en colocar una resistencia entre 5V y el pin (con el pulsador), cuando el pin también está conectado a masa (GND). </a:t>
            </a:r>
          </a:p>
          <a:p>
            <a:pPr marL="480060" lvl="2" indent="0">
              <a:buNone/>
            </a:pP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Resistencia de </a:t>
            </a:r>
            <a:r>
              <a:rPr lang="es-ES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Pull-down</a:t>
            </a: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05740" lvl="1" indent="0">
              <a:buNone/>
            </a:pP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El caso contrario al anterior en el sentido de que la resistencia estará colocada entre masa y el pin con el pulsador. El pin estará además conectado a 5V sin resistencia entre medias.</a:t>
            </a:r>
          </a:p>
          <a:p>
            <a:pPr marL="205740" lvl="1" indent="0">
              <a:buNone/>
            </a:pP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Definir esto es relativamente sencillo y</a:t>
            </a:r>
          </a:p>
          <a:p>
            <a:pPr marL="205740" lvl="1" indent="0">
              <a:buNone/>
            </a:pP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 a una salida, en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marL="205740" lvl="1" indent="0">
              <a:buNone/>
            </a:pP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definiremos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pinMode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pin,INPUT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en</a:t>
            </a:r>
          </a:p>
          <a:p>
            <a:pPr marL="205740" lvl="1" indent="0">
              <a:buNone/>
            </a:pP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digitalRead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s-ES" sz="16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pin,valor</a:t>
            </a:r>
            <a:r>
              <a:rPr lang="es-ES" sz="1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s-ES" sz="16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02B24730-8111-403B-BDF5-7CCE00CBFE07}"/>
              </a:ext>
            </a:extLst>
          </p:cNvPr>
          <p:cNvSpPr txBox="1"/>
          <p:nvPr/>
        </p:nvSpPr>
        <p:spPr>
          <a:xfrm>
            <a:off x="328749" y="5690275"/>
            <a:ext cx="335322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solidFill>
                  <a:schemeClr val="accent1"/>
                </a:solidFill>
              </a:rPr>
              <a:t>¡Actividad!</a:t>
            </a:r>
          </a:p>
          <a:p>
            <a:r>
              <a:rPr lang="es-ES" sz="1350" dirty="0"/>
              <a:t>Usaremos el mismo pin 13 pero esta vez</a:t>
            </a:r>
          </a:p>
          <a:p>
            <a:r>
              <a:rPr lang="es-ES" sz="1350" dirty="0"/>
              <a:t>con un botón </a:t>
            </a:r>
            <a:r>
              <a:rPr lang="es-ES" sz="1350" dirty="0" err="1"/>
              <a:t>pull</a:t>
            </a:r>
            <a:r>
              <a:rPr lang="es-ES" sz="1350" dirty="0"/>
              <a:t>-up, veamos qué tal</a:t>
            </a:r>
          </a:p>
          <a:p>
            <a:r>
              <a:rPr lang="es-ES" sz="1350" dirty="0"/>
              <a:t>se le da.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6AC58681-E25F-4547-9A09-EA65C15AC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4598603"/>
            <a:ext cx="3257006" cy="21713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ED279F60-AA31-4890-B1C7-FC90A87918D0}"/>
              </a:ext>
            </a:extLst>
          </p:cNvPr>
          <p:cNvSpPr txBox="1"/>
          <p:nvPr/>
        </p:nvSpPr>
        <p:spPr>
          <a:xfrm>
            <a:off x="1515291" y="47287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12625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484A151-DD99-4A94-80DB-9F6675C1975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/>
              <a:t>5.2. SALIDA ANALÓGICA: PWM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FFA402A-9F63-4D2A-9BD1-1478884C2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2448306"/>
            <a:ext cx="7543800" cy="3038094"/>
          </a:xfrm>
        </p:spPr>
        <p:txBody>
          <a:bodyPr>
            <a:normAutofit/>
          </a:bodyPr>
          <a:lstStyle/>
          <a:p>
            <a:pPr marL="668655" lvl="2" indent="-257175">
              <a:buAutoNum type="arabicPeriod"/>
            </a:pPr>
            <a:r>
              <a:rPr lang="es-ES" sz="18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Pines digitales.</a:t>
            </a:r>
          </a:p>
          <a:p>
            <a:pPr marL="874395" lvl="3" indent="-257175">
              <a:buAutoNum type="arabicPeriod"/>
            </a:pPr>
            <a:r>
              <a:rPr lang="es-ES" sz="18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PWM.</a:t>
            </a:r>
          </a:p>
          <a:p>
            <a:pPr lvl="4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 salidas llamadas “pseudo-analógicas”, ya que son una versión de estas (las veremos más tarde) pero a la manera digital (es decir, con valores entre 0 y 5V).</a:t>
            </a:r>
          </a:p>
          <a:p>
            <a:pPr lvl="4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Dependiendo del valor que le implementemos, programemos o requiramos, este pin registrará o emitirá una señal en este rango de valores.</a:t>
            </a:r>
          </a:p>
          <a:p>
            <a:pPr lvl="4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Este concepto lo explicaremos junto con los pines analógicos.</a:t>
            </a:r>
          </a:p>
          <a:p>
            <a:pPr lvl="4"/>
            <a:endParaRPr lang="es-ES" sz="18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Imagen 10" descr="Imagen que contiene interior, electrónica, circuito, mesa&#10;&#10;Descripción generada con confianza muy alta">
            <a:extLst>
              <a:ext uri="{FF2B5EF4-FFF2-40B4-BE49-F238E27FC236}">
                <a16:creationId xmlns="" xmlns:a16="http://schemas.microsoft.com/office/drawing/2014/main" id="{A260206A-CDAB-4B78-AC2B-94866D998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2" y="5015333"/>
            <a:ext cx="2558132" cy="165079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EF6E0B2A-C837-4C82-ABCF-1401B85A90AF}"/>
              </a:ext>
            </a:extLst>
          </p:cNvPr>
          <p:cNvSpPr txBox="1"/>
          <p:nvPr/>
        </p:nvSpPr>
        <p:spPr>
          <a:xfrm>
            <a:off x="266453" y="4608140"/>
            <a:ext cx="13500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/>
              <a:t>Pines digitales</a:t>
            </a:r>
          </a:p>
          <a:p>
            <a:pPr algn="ctr"/>
            <a:r>
              <a:rPr lang="es-ES" sz="1350" dirty="0"/>
              <a:t>PWM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B97AF120-2525-442E-A649-2E5643B374B0}"/>
              </a:ext>
            </a:extLst>
          </p:cNvPr>
          <p:cNvSpPr txBox="1"/>
          <p:nvPr/>
        </p:nvSpPr>
        <p:spPr>
          <a:xfrm>
            <a:off x="3505419" y="5353717"/>
            <a:ext cx="12910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/>
              <a:t>Menos voltaje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="" xmlns:a16="http://schemas.microsoft.com/office/drawing/2014/main" id="{3EA2B14B-C5F1-49B0-A1D4-B84A345FEF27}"/>
              </a:ext>
            </a:extLst>
          </p:cNvPr>
          <p:cNvSpPr txBox="1"/>
          <p:nvPr/>
        </p:nvSpPr>
        <p:spPr>
          <a:xfrm>
            <a:off x="3505419" y="6009922"/>
            <a:ext cx="10842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/>
              <a:t>Más voltaje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="" xmlns:a16="http://schemas.microsoft.com/office/drawing/2014/main" id="{A0F03B84-4250-4E17-A0B5-3208E9C805D8}"/>
              </a:ext>
            </a:extLst>
          </p:cNvPr>
          <p:cNvCxnSpPr>
            <a:stCxn id="14" idx="1"/>
          </p:cNvCxnSpPr>
          <p:nvPr/>
        </p:nvCxnSpPr>
        <p:spPr>
          <a:xfrm flipH="1">
            <a:off x="2452440" y="5503758"/>
            <a:ext cx="1052979" cy="275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="" xmlns:a16="http://schemas.microsoft.com/office/drawing/2014/main" id="{98419B5F-E822-4BF6-B538-18EDF370A13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909640" y="5964069"/>
            <a:ext cx="595779" cy="195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="" xmlns:a16="http://schemas.microsoft.com/office/drawing/2014/main" id="{47A009D9-1825-4CE8-9AED-28AF8891D98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41478" y="5115971"/>
            <a:ext cx="567988" cy="4173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="" xmlns:a16="http://schemas.microsoft.com/office/drawing/2014/main" id="{A22A1159-EEC9-45E9-8D52-18B3DF92D46B}"/>
              </a:ext>
            </a:extLst>
          </p:cNvPr>
          <p:cNvCxnSpPr>
            <a:cxnSpLocks/>
          </p:cNvCxnSpPr>
          <p:nvPr/>
        </p:nvCxnSpPr>
        <p:spPr>
          <a:xfrm>
            <a:off x="1045122" y="5092888"/>
            <a:ext cx="522409" cy="419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="" xmlns:a16="http://schemas.microsoft.com/office/drawing/2014/main" id="{4CDAA0C7-92B7-46AD-8548-A01351A53E87}"/>
              </a:ext>
            </a:extLst>
          </p:cNvPr>
          <p:cNvCxnSpPr/>
          <p:nvPr/>
        </p:nvCxnSpPr>
        <p:spPr>
          <a:xfrm>
            <a:off x="1177510" y="5083815"/>
            <a:ext cx="439003" cy="399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="" xmlns:a16="http://schemas.microsoft.com/office/drawing/2014/main" id="{36D8D2FE-2212-4744-8CD0-B231E1A98600}"/>
              </a:ext>
            </a:extLst>
          </p:cNvPr>
          <p:cNvSpPr txBox="1"/>
          <p:nvPr/>
        </p:nvSpPr>
        <p:spPr>
          <a:xfrm>
            <a:off x="4768175" y="5353717"/>
            <a:ext cx="419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u="sng" dirty="0">
                <a:solidFill>
                  <a:schemeClr val="accent1"/>
                </a:solidFill>
              </a:rPr>
              <a:t>¡Con los pines analógicos veremos</a:t>
            </a:r>
          </a:p>
          <a:p>
            <a:pPr algn="ctr"/>
            <a:r>
              <a:rPr lang="es-ES" u="sng" dirty="0">
                <a:solidFill>
                  <a:schemeClr val="accent1"/>
                </a:solidFill>
              </a:rPr>
              <a:t>de qué son capaces este tipo de pines!</a:t>
            </a:r>
          </a:p>
        </p:txBody>
      </p:sp>
    </p:spTree>
    <p:extLst>
      <p:ext uri="{BB962C8B-B14F-4D97-AF65-F5344CB8AC3E}">
        <p14:creationId xmlns="" xmlns:p14="http://schemas.microsoft.com/office/powerpoint/2010/main" val="251181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280996A-C920-425A-BA1A-3B23D1FD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691025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="" xmlns:a16="http://schemas.microsoft.com/office/drawing/2014/main" id="{E1DDA8A0-C1EE-45D7-A13B-2A0EA14FB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1361386"/>
            <a:ext cx="7457704" cy="5181918"/>
          </a:xfrm>
          <a:noFill/>
          <a:ln>
            <a:noFill/>
          </a:ln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¿Qué es programar?	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Lenguajes de programación.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El </a:t>
            </a:r>
            <a:r>
              <a:rPr lang="es-E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microcontrolador</a:t>
            </a:r>
            <a:endParaRPr lang="es-E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itchFamily="18" charset="0"/>
            </a:endParaRPr>
          </a:p>
          <a:p>
            <a:pPr marL="1097280" lvl="3" indent="-342900">
              <a:buFont typeface="+mj-lt"/>
              <a:buAutoNum type="arabicPeriod"/>
            </a:pPr>
            <a:r>
              <a:rPr lang="es-E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Diferencias entre </a:t>
            </a:r>
            <a:r>
              <a:rPr lang="es-E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uC</a:t>
            </a:r>
            <a:r>
              <a:rPr lang="es-E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 y </a:t>
            </a:r>
            <a:r>
              <a:rPr lang="es-E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uP</a:t>
            </a:r>
            <a:endParaRPr lang="es-E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itchFamily="18" charset="0"/>
            </a:endParaRPr>
          </a:p>
          <a:p>
            <a:pPr marL="1097280" lvl="3" indent="-342900">
              <a:buFont typeface="+mj-lt"/>
              <a:buAutoNum type="arabicPeriod"/>
            </a:pPr>
            <a:r>
              <a:rPr lang="es-E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Atmega328P.</a:t>
            </a:r>
          </a:p>
          <a:p>
            <a:pPr marL="1097280" lvl="3" indent="-342900">
              <a:buFont typeface="+mj-lt"/>
              <a:buAutoNum type="arabicPeriod"/>
            </a:pPr>
            <a:r>
              <a:rPr lang="es-E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Arduino</a:t>
            </a:r>
            <a:r>
              <a:rPr lang="es-E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 UNO.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Introducción a C/C++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Programar </a:t>
            </a:r>
            <a:r>
              <a:rPr lang="es-E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Arduino</a:t>
            </a:r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 UNO.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endParaRPr lang="es-E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309986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484A151-DD99-4A94-80DB-9F6675C1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/>
              <a:t>5.3. ENTRADA ANALÓGICA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FFA402A-9F63-4D2A-9BD1-1478884C2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2448306"/>
            <a:ext cx="7543800" cy="3038094"/>
          </a:xfrm>
        </p:spPr>
        <p:txBody>
          <a:bodyPr>
            <a:normAutofit/>
          </a:bodyPr>
          <a:lstStyle/>
          <a:p>
            <a:pPr marL="754380" lvl="2" indent="-342900">
              <a:buAutoNum type="arabicPeriod" startAt="2"/>
            </a:pPr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Pines analógicos.</a:t>
            </a:r>
            <a:endParaRPr lang="es-ES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3"/>
            <a:r>
              <a:rPr lang="es-ES" dirty="0">
                <a:ln w="0"/>
              </a:rPr>
              <a:t>Estos pines admiten una variedad de valores que va de 0 a 255, lo cual son 256 valores con los que podemos trabajar.</a:t>
            </a:r>
          </a:p>
          <a:p>
            <a:pPr marL="617220" lvl="3" indent="0">
              <a:buNone/>
            </a:pPr>
            <a:endParaRPr lang="es-ES" dirty="0">
              <a:ln w="0"/>
            </a:endParaRPr>
          </a:p>
          <a:p>
            <a:pPr marL="617220" lvl="3" indent="0">
              <a:buNone/>
            </a:pPr>
            <a:r>
              <a:rPr lang="es-ES" dirty="0">
                <a:ln w="0"/>
              </a:rPr>
              <a:t>	En el caso de los PWM, 0 serán 0V mientras 255 son 5V.  Muchas veces, ambos pines se complementan.</a:t>
            </a:r>
          </a:p>
          <a:p>
            <a:pPr marL="617220" lvl="3" indent="0">
              <a:buNone/>
            </a:pPr>
            <a:endParaRPr lang="es-ES" dirty="0">
              <a:ln w="0"/>
            </a:endParaRPr>
          </a:p>
          <a:p>
            <a:pPr marL="617220" lvl="3" indent="0">
              <a:buNone/>
            </a:pPr>
            <a:r>
              <a:rPr lang="es-ES" dirty="0">
                <a:ln w="0"/>
              </a:rPr>
              <a:t>	Para usar una señal digital en nuestro </a:t>
            </a:r>
            <a:r>
              <a:rPr lang="es-ES" dirty="0" err="1">
                <a:ln w="0"/>
                <a:solidFill>
                  <a:schemeClr val="accent1"/>
                </a:solidFill>
              </a:rPr>
              <a:t>void</a:t>
            </a:r>
            <a:r>
              <a:rPr lang="es-ES" dirty="0">
                <a:ln w="0"/>
                <a:solidFill>
                  <a:schemeClr val="accent1"/>
                </a:solidFill>
              </a:rPr>
              <a:t> </a:t>
            </a:r>
            <a:r>
              <a:rPr lang="es-ES" dirty="0" err="1">
                <a:ln w="0"/>
                <a:solidFill>
                  <a:schemeClr val="accent1"/>
                </a:solidFill>
              </a:rPr>
              <a:t>loop</a:t>
            </a:r>
            <a:r>
              <a:rPr lang="es-ES" dirty="0">
                <a:ln w="0"/>
                <a:solidFill>
                  <a:schemeClr val="accent1"/>
                </a:solidFill>
              </a:rPr>
              <a:t>() </a:t>
            </a:r>
            <a:r>
              <a:rPr lang="es-ES" dirty="0">
                <a:ln w="0"/>
              </a:rPr>
              <a:t>será tan sencillo como usar </a:t>
            </a:r>
            <a:r>
              <a:rPr lang="es-ES" dirty="0" err="1">
                <a:ln w="0"/>
                <a:solidFill>
                  <a:schemeClr val="accent1"/>
                </a:solidFill>
              </a:rPr>
              <a:t>analogWrite</a:t>
            </a:r>
            <a:r>
              <a:rPr lang="es-ES" dirty="0">
                <a:ln w="0"/>
                <a:solidFill>
                  <a:schemeClr val="accent1"/>
                </a:solidFill>
              </a:rPr>
              <a:t>(</a:t>
            </a:r>
            <a:r>
              <a:rPr lang="es-ES" dirty="0" err="1">
                <a:ln w="0"/>
                <a:solidFill>
                  <a:schemeClr val="accent1"/>
                </a:solidFill>
              </a:rPr>
              <a:t>pin,valor</a:t>
            </a:r>
            <a:r>
              <a:rPr lang="es-ES" dirty="0">
                <a:ln w="0"/>
                <a:solidFill>
                  <a:schemeClr val="accent1"/>
                </a:solidFill>
              </a:rPr>
              <a:t>)</a:t>
            </a:r>
            <a:r>
              <a:rPr lang="es-ES" dirty="0">
                <a:ln w="0"/>
              </a:rPr>
              <a:t>, eso sí, dependiendo de si usamos un pin digital PWM o un analógico deberemos inicializar correctamente en nuestro </a:t>
            </a:r>
            <a:r>
              <a:rPr lang="es-ES" dirty="0" err="1">
                <a:ln w="0"/>
                <a:solidFill>
                  <a:schemeClr val="accent1"/>
                </a:solidFill>
              </a:rPr>
              <a:t>void</a:t>
            </a:r>
            <a:r>
              <a:rPr lang="es-ES" dirty="0">
                <a:ln w="0"/>
                <a:solidFill>
                  <a:schemeClr val="accent1"/>
                </a:solidFill>
              </a:rPr>
              <a:t> </a:t>
            </a:r>
            <a:r>
              <a:rPr lang="es-ES" dirty="0" err="1">
                <a:ln w="0"/>
                <a:solidFill>
                  <a:schemeClr val="accent1"/>
                </a:solidFill>
              </a:rPr>
              <a:t>setup</a:t>
            </a:r>
            <a:r>
              <a:rPr lang="es-ES" dirty="0">
                <a:ln w="0"/>
                <a:solidFill>
                  <a:schemeClr val="accent1"/>
                </a:solidFill>
              </a:rPr>
              <a:t>()</a:t>
            </a:r>
            <a:r>
              <a:rPr lang="es-ES" dirty="0">
                <a:ln w="0"/>
              </a:rPr>
              <a:t> el </a:t>
            </a:r>
            <a:r>
              <a:rPr lang="es-ES" dirty="0">
                <a:ln w="0"/>
                <a:solidFill>
                  <a:schemeClr val="accent1"/>
                </a:solidFill>
              </a:rPr>
              <a:t>pin correspondiente</a:t>
            </a:r>
            <a:r>
              <a:rPr lang="es-ES" dirty="0">
                <a:ln w="0"/>
              </a:rPr>
              <a:t>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3570CA63-F182-4C76-9D23-5C6FB9AD6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5486400"/>
            <a:ext cx="3302491" cy="113543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="" xmlns:a16="http://schemas.microsoft.com/office/drawing/2014/main" id="{F4649298-C3FC-4722-BD14-6B63ABF330FF}"/>
              </a:ext>
            </a:extLst>
          </p:cNvPr>
          <p:cNvSpPr txBox="1"/>
          <p:nvPr/>
        </p:nvSpPr>
        <p:spPr>
          <a:xfrm>
            <a:off x="4675498" y="5421505"/>
            <a:ext cx="3782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solidFill>
                  <a:schemeClr val="accent1"/>
                </a:solidFill>
              </a:rPr>
              <a:t>¡Actividad!</a:t>
            </a:r>
          </a:p>
          <a:p>
            <a:r>
              <a:rPr lang="es-ES" sz="1350" dirty="0"/>
              <a:t>Como en la imagen anterior, vamos a ver qué</a:t>
            </a:r>
          </a:p>
          <a:p>
            <a:r>
              <a:rPr lang="es-ES" sz="1350" dirty="0"/>
              <a:t>hacen los pines digitales cuando los usamos</a:t>
            </a:r>
          </a:p>
          <a:p>
            <a:r>
              <a:rPr lang="es-ES" sz="1350" dirty="0"/>
              <a:t>como PWM usando valores entre 0 y 255.</a:t>
            </a:r>
          </a:p>
          <a:p>
            <a:r>
              <a:rPr lang="es-ES" sz="1350" dirty="0"/>
              <a:t>Recuerda: ¡solo 3, 5, 6, 9,10 y 11!</a:t>
            </a:r>
          </a:p>
        </p:txBody>
      </p:sp>
    </p:spTree>
    <p:extLst>
      <p:ext uri="{BB962C8B-B14F-4D97-AF65-F5344CB8AC3E}">
        <p14:creationId xmlns="" xmlns:p14="http://schemas.microsoft.com/office/powerpoint/2010/main" val="262532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484A151-DD99-4A94-80DB-9F6675C1975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/>
              <a:t>5.4. </a:t>
            </a:r>
            <a:r>
              <a:rPr lang="es-ES" dirty="0" smtClean="0"/>
              <a:t>Alternativas 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FFA402A-9F63-4D2A-9BD1-1478884C2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2448306"/>
            <a:ext cx="7543800" cy="3038094"/>
          </a:xfrm>
        </p:spPr>
        <p:txBody>
          <a:bodyPr>
            <a:normAutofit/>
          </a:bodyPr>
          <a:lstStyle/>
          <a:p>
            <a:pPr marL="754380" lvl="2" indent="-342900">
              <a:buAutoNum type="arabicPeriod" startAt="3"/>
            </a:pPr>
            <a:r>
              <a:rPr lang="es-ES" sz="18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ICSP.</a:t>
            </a:r>
          </a:p>
          <a:p>
            <a:pPr lvl="3"/>
            <a:r>
              <a:rPr lang="es-E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Significa “In Chip Serial </a:t>
            </a:r>
            <a:r>
              <a:rPr lang="es-ES" sz="13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Programmer</a:t>
            </a:r>
            <a:r>
              <a:rPr lang="es-E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”.</a:t>
            </a:r>
          </a:p>
          <a:p>
            <a:pPr lvl="3"/>
            <a:r>
              <a:rPr lang="es-E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Como sabemos, necesitamos un cable USB para comunicar cualquier chip con el ordenador, estos cabezales no necesitan esta conexión y permiten acceder a su memoria directamente.</a:t>
            </a:r>
          </a:p>
          <a:p>
            <a:pPr lvl="3"/>
            <a:r>
              <a:rPr lang="es-E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puede funcionar como ISP, es decir, puede acceder a la memoria de otros chips directamente y programarlos, sin cable USB.</a:t>
            </a:r>
          </a:p>
          <a:p>
            <a:pPr lvl="3"/>
            <a:r>
              <a:rPr lang="es-E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 esos 6 cabezales a la derecha del Arduino y los nombraremos como el la imagen inferior:</a:t>
            </a:r>
          </a:p>
          <a:p>
            <a:pPr lvl="3"/>
            <a:endParaRPr lang="es-E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3"/>
            <a:endParaRPr lang="es-E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 descr="Imagen que contiene cosa, verde, tren, edificio&#10;&#10;Descripción generada con confianza alta">
            <a:extLst>
              <a:ext uri="{FF2B5EF4-FFF2-40B4-BE49-F238E27FC236}">
                <a16:creationId xmlns="" xmlns:a16="http://schemas.microsoft.com/office/drawing/2014/main" id="{00A77153-9F93-4F70-9565-333A72F23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08" y="4629150"/>
            <a:ext cx="811400" cy="11546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6136735E-0EAA-46F3-B0F4-29CD30510813}"/>
              </a:ext>
            </a:extLst>
          </p:cNvPr>
          <p:cNvSpPr txBox="1"/>
          <p:nvPr/>
        </p:nvSpPr>
        <p:spPr>
          <a:xfrm>
            <a:off x="4574287" y="4629149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>
                <a:solidFill>
                  <a:srgbClr val="FF0000"/>
                </a:solidFill>
              </a:rPr>
              <a:t>VCC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A3BE7DA3-2247-428D-A25E-ACA9934F4525}"/>
              </a:ext>
            </a:extLst>
          </p:cNvPr>
          <p:cNvSpPr txBox="1"/>
          <p:nvPr/>
        </p:nvSpPr>
        <p:spPr>
          <a:xfrm>
            <a:off x="3590907" y="4860243"/>
            <a:ext cx="27924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/>
              <a:t>1</a:t>
            </a:r>
          </a:p>
          <a:p>
            <a:r>
              <a:rPr lang="es-ES" sz="1350" dirty="0"/>
              <a:t>2</a:t>
            </a:r>
          </a:p>
          <a:p>
            <a:r>
              <a:rPr lang="es-ES" sz="1350" dirty="0"/>
              <a:t>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159474C1-27DA-4622-AB61-84F63229C90D}"/>
              </a:ext>
            </a:extLst>
          </p:cNvPr>
          <p:cNvSpPr txBox="1"/>
          <p:nvPr/>
        </p:nvSpPr>
        <p:spPr>
          <a:xfrm>
            <a:off x="4286170" y="4860243"/>
            <a:ext cx="27924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/>
              <a:t>4</a:t>
            </a:r>
          </a:p>
          <a:p>
            <a:r>
              <a:rPr lang="es-ES" sz="1350" dirty="0"/>
              <a:t>5</a:t>
            </a:r>
          </a:p>
          <a:p>
            <a:r>
              <a:rPr lang="es-ES" sz="1350" dirty="0"/>
              <a:t>6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F8A45FE4-1D21-4259-8A22-EC55086157B1}"/>
              </a:ext>
            </a:extLst>
          </p:cNvPr>
          <p:cNvSpPr txBox="1"/>
          <p:nvPr/>
        </p:nvSpPr>
        <p:spPr>
          <a:xfrm>
            <a:off x="4694575" y="5055533"/>
            <a:ext cx="6222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>
                <a:solidFill>
                  <a:srgbClr val="00B050"/>
                </a:solidFill>
              </a:rPr>
              <a:t>MOSI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285FA720-93D8-464F-8247-63AA4EF324EC}"/>
              </a:ext>
            </a:extLst>
          </p:cNvPr>
          <p:cNvSpPr txBox="1"/>
          <p:nvPr/>
        </p:nvSpPr>
        <p:spPr>
          <a:xfrm>
            <a:off x="4535883" y="5521711"/>
            <a:ext cx="12346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/>
              <a:t>GND (MASA)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08286DF6-C6E1-48CB-9F79-3722F58911D5}"/>
              </a:ext>
            </a:extLst>
          </p:cNvPr>
          <p:cNvSpPr txBox="1"/>
          <p:nvPr/>
        </p:nvSpPr>
        <p:spPr>
          <a:xfrm>
            <a:off x="2976871" y="4629149"/>
            <a:ext cx="6222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>
                <a:solidFill>
                  <a:srgbClr val="0070C0"/>
                </a:solidFill>
              </a:rPr>
              <a:t>MISO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B09D2269-AA81-4E29-93DF-0CE0301B116A}"/>
              </a:ext>
            </a:extLst>
          </p:cNvPr>
          <p:cNvSpPr txBox="1"/>
          <p:nvPr/>
        </p:nvSpPr>
        <p:spPr>
          <a:xfrm>
            <a:off x="2883617" y="5055533"/>
            <a:ext cx="5164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>
                <a:solidFill>
                  <a:srgbClr val="7030A0"/>
                </a:solidFill>
              </a:rPr>
              <a:t>SCK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69AE4FAA-F099-46FF-8C84-79B1D25D080D}"/>
              </a:ext>
            </a:extLst>
          </p:cNvPr>
          <p:cNvSpPr txBox="1"/>
          <p:nvPr/>
        </p:nvSpPr>
        <p:spPr>
          <a:xfrm>
            <a:off x="2899928" y="5521711"/>
            <a:ext cx="6976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>
                <a:solidFill>
                  <a:schemeClr val="bg1">
                    <a:lumMod val="50000"/>
                  </a:schemeClr>
                </a:solidFill>
              </a:rPr>
              <a:t>RESET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B09E5F99-51C1-4314-A931-1E141C9FB14E}"/>
              </a:ext>
            </a:extLst>
          </p:cNvPr>
          <p:cNvCxnSpPr/>
          <p:nvPr/>
        </p:nvCxnSpPr>
        <p:spPr>
          <a:xfrm>
            <a:off x="3420036" y="4860243"/>
            <a:ext cx="170872" cy="13421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="" xmlns:a16="http://schemas.microsoft.com/office/drawing/2014/main" id="{307E6279-8AD8-468A-B773-BBAEC99E2FA5}"/>
              </a:ext>
            </a:extLst>
          </p:cNvPr>
          <p:cNvCxnSpPr/>
          <p:nvPr/>
        </p:nvCxnSpPr>
        <p:spPr>
          <a:xfrm flipH="1">
            <a:off x="4535883" y="4860243"/>
            <a:ext cx="158692" cy="134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="" xmlns:a16="http://schemas.microsoft.com/office/drawing/2014/main" id="{E359F008-F3B6-48A3-B07D-422EF33AAD8A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565414" y="5205574"/>
            <a:ext cx="129161" cy="124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="" xmlns:a16="http://schemas.microsoft.com/office/drawing/2014/main" id="{C2377726-5063-4EB2-9B9A-411CEFE8577A}"/>
              </a:ext>
            </a:extLst>
          </p:cNvPr>
          <p:cNvCxnSpPr>
            <a:cxnSpLocks/>
          </p:cNvCxnSpPr>
          <p:nvPr/>
        </p:nvCxnSpPr>
        <p:spPr>
          <a:xfrm flipH="1" flipV="1">
            <a:off x="4464425" y="5486401"/>
            <a:ext cx="133647" cy="79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="" xmlns:a16="http://schemas.microsoft.com/office/drawing/2014/main" id="{5C2494CB-63BC-4BD5-B3C0-36771246D78D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3400105" y="5205574"/>
            <a:ext cx="190802" cy="124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="" xmlns:a16="http://schemas.microsoft.com/office/drawing/2014/main" id="{6B576234-BA58-4104-85CC-9AE2723D811E}"/>
              </a:ext>
            </a:extLst>
          </p:cNvPr>
          <p:cNvCxnSpPr>
            <a:cxnSpLocks/>
          </p:cNvCxnSpPr>
          <p:nvPr/>
        </p:nvCxnSpPr>
        <p:spPr>
          <a:xfrm flipV="1">
            <a:off x="3528446" y="5451662"/>
            <a:ext cx="106743" cy="9659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6972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/>
              <a:t>1. ¿QUÉ ES programar?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225631" y="1492016"/>
            <a:ext cx="8348353" cy="1251184"/>
          </a:xfrm>
        </p:spPr>
        <p:txBody>
          <a:bodyPr>
            <a:normAutofit/>
          </a:bodyPr>
          <a:lstStyle/>
          <a:p>
            <a:r>
              <a:rPr lang="es-ES" sz="2600" dirty="0">
                <a:latin typeface="Rockwell" pitchFamily="18" charset="0"/>
              </a:rPr>
              <a:t>Es la acción de escribir una serie de instrucciones en un lenguaje determinado para que algo o alguien lo ejecute</a:t>
            </a:r>
          </a:p>
        </p:txBody>
      </p:sp>
      <p:pic>
        <p:nvPicPr>
          <p:cNvPr id="6" name="5 Imagen" descr="1200px-HTML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488" y="3051958"/>
            <a:ext cx="2622714" cy="2917115"/>
          </a:xfrm>
          <a:prstGeom prst="rect">
            <a:avLst/>
          </a:prstGeom>
        </p:spPr>
      </p:pic>
      <p:pic>
        <p:nvPicPr>
          <p:cNvPr id="8" name="7 Imagen" descr="Hello-World-C.jpg"/>
          <p:cNvPicPr>
            <a:picLocks noChangeAspect="1"/>
          </p:cNvPicPr>
          <p:nvPr/>
        </p:nvPicPr>
        <p:blipFill>
          <a:blip r:embed="rId3" cstate="print"/>
          <a:srcRect l="6905" t="21910" r="25913" b="14607"/>
          <a:stretch>
            <a:fillRect/>
          </a:stretch>
        </p:blipFill>
        <p:spPr>
          <a:xfrm>
            <a:off x="3040083" y="3503221"/>
            <a:ext cx="2743200" cy="1771324"/>
          </a:xfrm>
          <a:prstGeom prst="rect">
            <a:avLst/>
          </a:prstGeom>
        </p:spPr>
      </p:pic>
      <p:pic>
        <p:nvPicPr>
          <p:cNvPr id="9" name="8 Imagen" descr="flujogram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6721" y="2463387"/>
            <a:ext cx="3052899" cy="4163044"/>
          </a:xfrm>
          <a:prstGeom prst="rect">
            <a:avLst/>
          </a:prstGeom>
        </p:spPr>
      </p:pic>
      <p:pic>
        <p:nvPicPr>
          <p:cNvPr id="10" name="9 Imagen" descr="c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1636" y="2752221"/>
            <a:ext cx="1800389" cy="8697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ES" dirty="0"/>
              <a:t>2. LENGUAJES DE PROGRAMACIÓN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904040" y="1035523"/>
            <a:ext cx="24074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Alto nivel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1783308" y="3182979"/>
            <a:ext cx="2683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Medio nivel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2020816" y="5035526"/>
            <a:ext cx="2241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Bajo nivel</a:t>
            </a:r>
          </a:p>
        </p:txBody>
      </p:sp>
      <p:pic>
        <p:nvPicPr>
          <p:cNvPr id="14" name="13 Imagen" descr="Arriba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5145207">
            <a:off x="3761930" y="2709598"/>
            <a:ext cx="4671458" cy="2335729"/>
          </a:xfrm>
          <a:prstGeom prst="rect">
            <a:avLst/>
          </a:prstGeom>
        </p:spPr>
      </p:pic>
      <p:pic>
        <p:nvPicPr>
          <p:cNvPr id="15" name="14 Imagen" descr="blk_4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6432" y="982683"/>
            <a:ext cx="1805049" cy="1805049"/>
          </a:xfrm>
          <a:prstGeom prst="rect">
            <a:avLst/>
          </a:prstGeom>
        </p:spPr>
      </p:pic>
      <p:pic>
        <p:nvPicPr>
          <p:cNvPr id="16" name="15 Imagen" descr="ARDUINO_UNO_DIP_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8312" y="3147511"/>
            <a:ext cx="1781300" cy="1294120"/>
          </a:xfrm>
          <a:prstGeom prst="rect">
            <a:avLst/>
          </a:prstGeom>
        </p:spPr>
      </p:pic>
      <p:pic>
        <p:nvPicPr>
          <p:cNvPr id="17" name="16 Imagen" descr="800px-PIC_arquitecturadibujo.sv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4567" y="5026912"/>
            <a:ext cx="1636816" cy="1262394"/>
          </a:xfrm>
          <a:prstGeom prst="rect">
            <a:avLst/>
          </a:prstGeom>
        </p:spPr>
      </p:pic>
      <p:pic>
        <p:nvPicPr>
          <p:cNvPr id="18" name="17 Imagen" descr="origina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9451" y="1698294"/>
            <a:ext cx="1436914" cy="1436914"/>
          </a:xfrm>
          <a:prstGeom prst="rect">
            <a:avLst/>
          </a:prstGeom>
        </p:spPr>
      </p:pic>
      <p:pic>
        <p:nvPicPr>
          <p:cNvPr id="20" name="19 Imagen" descr="html-cs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312" y="1807152"/>
            <a:ext cx="2017523" cy="1232931"/>
          </a:xfrm>
          <a:prstGeom prst="rect">
            <a:avLst/>
          </a:prstGeom>
        </p:spPr>
      </p:pic>
      <p:pic>
        <p:nvPicPr>
          <p:cNvPr id="21" name="20 Imagen" descr="cpp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2613" y="1856449"/>
            <a:ext cx="978229" cy="1100508"/>
          </a:xfrm>
          <a:prstGeom prst="rect">
            <a:avLst/>
          </a:prstGeom>
        </p:spPr>
      </p:pic>
      <p:pic>
        <p:nvPicPr>
          <p:cNvPr id="22" name="21 Imagen" descr="C language.sh-600x600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5846" y="3706588"/>
            <a:ext cx="1577932" cy="1577932"/>
          </a:xfrm>
          <a:prstGeom prst="rect">
            <a:avLst/>
          </a:prstGeom>
        </p:spPr>
      </p:pic>
      <p:pic>
        <p:nvPicPr>
          <p:cNvPr id="23" name="22 Imagen" descr="ENSAMBLADOR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152" y="5849550"/>
            <a:ext cx="4571999" cy="6195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3. EL MICROCONTROLADOR</a:t>
            </a:r>
          </a:p>
        </p:txBody>
      </p:sp>
      <p:pic>
        <p:nvPicPr>
          <p:cNvPr id="16" name="15 Imagen" descr="ARDUINO_UNO_DIP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1406" y="1247458"/>
            <a:ext cx="2945081" cy="2139611"/>
          </a:xfrm>
          <a:prstGeom prst="rect">
            <a:avLst/>
          </a:prstGeom>
        </p:spPr>
      </p:pic>
      <p:sp>
        <p:nvSpPr>
          <p:cNvPr id="31" name="3 Marcador de contenido"/>
          <p:cNvSpPr>
            <a:spLocks noGrp="1"/>
          </p:cNvSpPr>
          <p:nvPr>
            <p:ph idx="1"/>
          </p:nvPr>
        </p:nvSpPr>
        <p:spPr>
          <a:xfrm>
            <a:off x="225632" y="1492015"/>
            <a:ext cx="5272644" cy="1559943"/>
          </a:xfrm>
        </p:spPr>
        <p:txBody>
          <a:bodyPr>
            <a:normAutofit/>
          </a:bodyPr>
          <a:lstStyle/>
          <a:p>
            <a:pPr algn="just"/>
            <a:r>
              <a:rPr lang="es-ES" sz="2600" dirty="0">
                <a:latin typeface="Rockwell" pitchFamily="18" charset="0"/>
              </a:rPr>
              <a:t>Es un circuito integrado capaz de ejecutar ordenes que han sido programadas en su memoria.</a:t>
            </a:r>
          </a:p>
        </p:txBody>
      </p:sp>
      <p:sp>
        <p:nvSpPr>
          <p:cNvPr id="32" name="3 Marcador de contenido"/>
          <p:cNvSpPr txBox="1">
            <a:spLocks/>
          </p:cNvSpPr>
          <p:nvPr/>
        </p:nvSpPr>
        <p:spPr>
          <a:xfrm>
            <a:off x="344384" y="3152582"/>
            <a:ext cx="5072742" cy="117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marR="0" lvl="0" indent="-18288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s-E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ckwell" pitchFamily="18" charset="0"/>
                <a:ea typeface="+mn-ea"/>
                <a:cs typeface="+mn-cs"/>
              </a:rPr>
              <a:t>Es contiene</a:t>
            </a:r>
            <a:r>
              <a:rPr kumimoji="0" lang="es-ES" sz="26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ckwell" pitchFamily="18" charset="0"/>
                <a:ea typeface="+mn-ea"/>
                <a:cs typeface="+mn-cs"/>
              </a:rPr>
              <a:t> en miniatura todos los elementos mínimos que poseería un ordenador </a:t>
            </a:r>
            <a:endParaRPr kumimoji="0" lang="es-E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ckwell" pitchFamily="18" charset="0"/>
              <a:ea typeface="+mn-ea"/>
              <a:cs typeface="+mn-cs"/>
            </a:endParaRPr>
          </a:p>
        </p:txBody>
      </p:sp>
      <p:pic>
        <p:nvPicPr>
          <p:cNvPr id="33" name="32 Imagen" descr="pic_led_yak.png"/>
          <p:cNvPicPr>
            <a:picLocks noChangeAspect="1"/>
          </p:cNvPicPr>
          <p:nvPr/>
        </p:nvPicPr>
        <p:blipFill>
          <a:blip r:embed="rId3" cstate="print"/>
          <a:srcRect l="33764" b="65651"/>
          <a:stretch>
            <a:fillRect/>
          </a:stretch>
        </p:blipFill>
        <p:spPr>
          <a:xfrm>
            <a:off x="5213268" y="3979717"/>
            <a:ext cx="3728852" cy="2179421"/>
          </a:xfrm>
          <a:prstGeom prst="rect">
            <a:avLst/>
          </a:prstGeom>
        </p:spPr>
      </p:pic>
      <p:pic>
        <p:nvPicPr>
          <p:cNvPr id="34" name="33 Imagen" descr="DIL-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778" y="4647174"/>
            <a:ext cx="3515096" cy="1638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ES" dirty="0"/>
              <a:t>3.1. Diferencias ENTRE up Y </a:t>
            </a:r>
            <a:r>
              <a:rPr lang="es-ES" dirty="0" err="1"/>
              <a:t>uc</a:t>
            </a:r>
            <a:endParaRPr lang="es-ES" dirty="0"/>
          </a:p>
        </p:txBody>
      </p:sp>
      <p:pic>
        <p:nvPicPr>
          <p:cNvPr id="16" name="15 Imagen" descr="ARDUINO_UNO_DIP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0643" y="1389962"/>
            <a:ext cx="2945081" cy="2139611"/>
          </a:xfrm>
          <a:prstGeom prst="rect">
            <a:avLst/>
          </a:prstGeom>
        </p:spPr>
      </p:pic>
      <p:pic>
        <p:nvPicPr>
          <p:cNvPr id="19" name="18 Imagen" descr="Microcontroller-Microprocessor.png"/>
          <p:cNvPicPr>
            <a:picLocks noChangeAspect="1"/>
          </p:cNvPicPr>
          <p:nvPr/>
        </p:nvPicPr>
        <p:blipFill>
          <a:blip r:embed="rId3" cstate="print"/>
          <a:srcRect t="9660" r="65169" b="24308"/>
          <a:stretch>
            <a:fillRect/>
          </a:stretch>
        </p:blipFill>
        <p:spPr>
          <a:xfrm>
            <a:off x="951119" y="4370120"/>
            <a:ext cx="2468974" cy="2133383"/>
          </a:xfrm>
          <a:prstGeom prst="rect">
            <a:avLst/>
          </a:prstGeom>
        </p:spPr>
      </p:pic>
      <p:sp>
        <p:nvSpPr>
          <p:cNvPr id="24" name="23 Rectángulo"/>
          <p:cNvSpPr/>
          <p:nvPr/>
        </p:nvSpPr>
        <p:spPr>
          <a:xfrm>
            <a:off x="725691" y="3838100"/>
            <a:ext cx="30509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err="1">
                <a:latin typeface="Rockwell" pitchFamily="18" charset="0"/>
              </a:rPr>
              <a:t>Microcontrolador</a:t>
            </a:r>
            <a:endParaRPr lang="es-ES" sz="2800" dirty="0"/>
          </a:p>
        </p:txBody>
      </p:sp>
      <p:sp>
        <p:nvSpPr>
          <p:cNvPr id="25" name="24 Rectángulo"/>
          <p:cNvSpPr/>
          <p:nvPr/>
        </p:nvSpPr>
        <p:spPr>
          <a:xfrm>
            <a:off x="4715799" y="3826225"/>
            <a:ext cx="3022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latin typeface="Rockwell" pitchFamily="18" charset="0"/>
              </a:rPr>
              <a:t>Microprocesador</a:t>
            </a:r>
            <a:endParaRPr lang="es-ES" sz="2800" dirty="0"/>
          </a:p>
        </p:txBody>
      </p:sp>
      <p:pic>
        <p:nvPicPr>
          <p:cNvPr id="26" name="25 Imagen" descr="Microcontroller-Microprocessor.png"/>
          <p:cNvPicPr>
            <a:picLocks noChangeAspect="1"/>
          </p:cNvPicPr>
          <p:nvPr/>
        </p:nvPicPr>
        <p:blipFill>
          <a:blip r:embed="rId3" cstate="print"/>
          <a:srcRect l="38555" t="10125" r="2312" b="24773"/>
          <a:stretch>
            <a:fillRect/>
          </a:stretch>
        </p:blipFill>
        <p:spPr>
          <a:xfrm>
            <a:off x="4227614" y="4381993"/>
            <a:ext cx="4141519" cy="2078182"/>
          </a:xfrm>
          <a:prstGeom prst="rect">
            <a:avLst/>
          </a:prstGeom>
        </p:spPr>
      </p:pic>
      <p:pic>
        <p:nvPicPr>
          <p:cNvPr id="27" name="26 Imagen" descr="intel-core-i7-cpu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8085" y="2602068"/>
            <a:ext cx="1459123" cy="1257413"/>
          </a:xfrm>
          <a:prstGeom prst="rect">
            <a:avLst/>
          </a:prstGeom>
        </p:spPr>
      </p:pic>
      <p:pic>
        <p:nvPicPr>
          <p:cNvPr id="28" name="27 Imagen" descr="Motherboard-Download-P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8428" y="1453059"/>
            <a:ext cx="3755572" cy="23472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3.2. Atmega328P</a:t>
            </a:r>
          </a:p>
        </p:txBody>
      </p:sp>
      <p:pic>
        <p:nvPicPr>
          <p:cNvPr id="10" name="9 Imagen" descr="atmega328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262" y="1496856"/>
            <a:ext cx="8205849" cy="3305631"/>
          </a:xfrm>
          <a:prstGeom prst="rect">
            <a:avLst/>
          </a:prstGeom>
        </p:spPr>
      </p:pic>
      <p:pic>
        <p:nvPicPr>
          <p:cNvPr id="4" name="3 Imagen" descr="Studio7__HomePage_980x35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148" y="5155659"/>
            <a:ext cx="4132614" cy="1488585"/>
          </a:xfrm>
          <a:prstGeom prst="rect">
            <a:avLst/>
          </a:prstGeom>
        </p:spPr>
      </p:pic>
      <p:pic>
        <p:nvPicPr>
          <p:cNvPr id="5" name="4 Imagen" descr="programador-usbasp-isp-para-atmel-avr.jpg"/>
          <p:cNvPicPr>
            <a:picLocks noChangeAspect="1"/>
          </p:cNvPicPr>
          <p:nvPr/>
        </p:nvPicPr>
        <p:blipFill>
          <a:blip r:embed="rId4" cstate="print"/>
          <a:srcRect t="23723" b="19307"/>
          <a:stretch>
            <a:fillRect/>
          </a:stretch>
        </p:blipFill>
        <p:spPr>
          <a:xfrm>
            <a:off x="5264939" y="5160729"/>
            <a:ext cx="2572776" cy="14657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3.2. Atmega328P</a:t>
            </a:r>
          </a:p>
        </p:txBody>
      </p:sp>
      <p:pic>
        <p:nvPicPr>
          <p:cNvPr id="4" name="3 Imagen" descr="arduino-uno-r3-schematic.png"/>
          <p:cNvPicPr>
            <a:picLocks noChangeAspect="1"/>
          </p:cNvPicPr>
          <p:nvPr/>
        </p:nvPicPr>
        <p:blipFill>
          <a:blip r:embed="rId2" cstate="print"/>
          <a:srcRect l="1039" t="31765" r="46104"/>
          <a:stretch>
            <a:fillRect/>
          </a:stretch>
        </p:blipFill>
        <p:spPr>
          <a:xfrm>
            <a:off x="843145" y="1294409"/>
            <a:ext cx="7398328" cy="52886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C890BD6-C8A5-42A9-BDDC-74C0208E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94626"/>
            <a:ext cx="8241476" cy="77415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dirty="0"/>
              <a:t>3.3. </a:t>
            </a:r>
            <a:r>
              <a:rPr lang="es-ES" dirty="0" err="1"/>
              <a:t>Arduino</a:t>
            </a:r>
            <a:r>
              <a:rPr lang="es-ES" dirty="0"/>
              <a:t> uno</a:t>
            </a:r>
          </a:p>
        </p:txBody>
      </p:sp>
      <p:sp>
        <p:nvSpPr>
          <p:cNvPr id="6" name="5 Rectángulo"/>
          <p:cNvSpPr/>
          <p:nvPr/>
        </p:nvSpPr>
        <p:spPr>
          <a:xfrm>
            <a:off x="231568" y="1545788"/>
            <a:ext cx="4572000" cy="20097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11480" lvl="2" indent="0">
              <a:lnSpc>
                <a:spcPct val="70000"/>
              </a:lnSpc>
              <a:buNone/>
            </a:pPr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Nuestro </a:t>
            </a:r>
            <a:r>
              <a:rPr lang="es-E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uno usa uno llamado </a:t>
            </a:r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Atmega328P-AU</a:t>
            </a:r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411480" lvl="2" indent="0">
              <a:lnSpc>
                <a:spcPct val="70000"/>
              </a:lnSpc>
              <a:buNone/>
            </a:pPr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11480" lvl="2" indent="0">
              <a:lnSpc>
                <a:spcPct val="70000"/>
              </a:lnSpc>
              <a:buNone/>
            </a:pPr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</a:t>
            </a:r>
            <a:r>
              <a:rPr lang="es-E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microcontrolador</a:t>
            </a:r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es el cuadrado que hay más o menos en el centro. Que, aunque parezca complicado, trabaja como un enorme pasillo de 28 puertas.</a:t>
            </a:r>
          </a:p>
          <a:p>
            <a:pPr marL="411480" lvl="2" indent="0">
              <a:lnSpc>
                <a:spcPct val="70000"/>
              </a:lnSpc>
              <a:buNone/>
            </a:pPr>
            <a:endParaRPr lang="es-E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082DCEDE-0CC4-4820-B313-68F9B586B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2714">
            <a:off x="4939017" y="3972750"/>
            <a:ext cx="3707002" cy="2661345"/>
          </a:xfrm>
          <a:prstGeom prst="rect">
            <a:avLst/>
          </a:prstGeom>
        </p:spPr>
      </p:pic>
      <p:sp>
        <p:nvSpPr>
          <p:cNvPr id="8" name="7 Rectángulo"/>
          <p:cNvSpPr/>
          <p:nvPr/>
        </p:nvSpPr>
        <p:spPr>
          <a:xfrm>
            <a:off x="1187532" y="3725658"/>
            <a:ext cx="3497283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lnSpc>
                <a:spcPct val="70000"/>
              </a:lnSpc>
            </a:pP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ada puerta puede ser una entrada o una salida (INPUT, OUTPUT).</a:t>
            </a:r>
          </a:p>
          <a:p>
            <a:pPr marL="0" lvl="3">
              <a:lnSpc>
                <a:spcPct val="70000"/>
              </a:lnSpc>
            </a:pPr>
            <a:endParaRPr lang="es-E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3">
              <a:lnSpc>
                <a:spcPct val="70000"/>
              </a:lnSpc>
            </a:pP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 puerta puede comunicarse con otra si así lo programamos.</a:t>
            </a:r>
          </a:p>
          <a:p>
            <a:pPr marL="0" lvl="3">
              <a:lnSpc>
                <a:spcPct val="70000"/>
              </a:lnSpc>
            </a:pPr>
            <a:endParaRPr lang="es-E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3">
              <a:lnSpc>
                <a:spcPct val="70000"/>
              </a:lnSpc>
            </a:pP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enemos una, llamada RESET, que reinicia el </a:t>
            </a:r>
            <a:r>
              <a:rPr lang="es-E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  <a:endParaRPr lang="es-E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3">
              <a:lnSpc>
                <a:spcPct val="70000"/>
              </a:lnSpc>
            </a:pPr>
            <a:endParaRPr lang="es-E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3">
              <a:lnSpc>
                <a:spcPct val="70000"/>
              </a:lnSpc>
            </a:pP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tras son entradas o salidas de voltaje, sin olvidarnos de Masa (GND).</a:t>
            </a: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26" y="1124415"/>
            <a:ext cx="3579041" cy="25184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7365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Madera</Template>
  <TotalTime>1292</TotalTime>
  <Words>663</Words>
  <Application>Microsoft Office PowerPoint</Application>
  <PresentationFormat>Presentación en pantalla (4:3)</PresentationFormat>
  <Paragraphs>175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Letras en madera</vt:lpstr>
      <vt:lpstr>INTRODUCCIÓN A ARDUINO</vt:lpstr>
      <vt:lpstr>ÍNDICE</vt:lpstr>
      <vt:lpstr>1. ¿QUÉ ES programar?</vt:lpstr>
      <vt:lpstr>2. LENGUAJES DE PROGRAMACIÓN</vt:lpstr>
      <vt:lpstr>3. EL MICROCONTROLADOR</vt:lpstr>
      <vt:lpstr>3.1. Diferencias ENTRE up Y uc</vt:lpstr>
      <vt:lpstr>3.2. Atmega328P</vt:lpstr>
      <vt:lpstr>3.2. Atmega328P</vt:lpstr>
      <vt:lpstr>3.3. Arduino uno</vt:lpstr>
      <vt:lpstr>3.3. arduino uno</vt:lpstr>
      <vt:lpstr>3.3. arduino uno</vt:lpstr>
      <vt:lpstr>4 Introducción a c</vt:lpstr>
      <vt:lpstr>4 Introducción a c</vt:lpstr>
      <vt:lpstr>4 Introducción a c</vt:lpstr>
      <vt:lpstr>4 Introducción a c</vt:lpstr>
      <vt:lpstr>5. Programar arduino uno</vt:lpstr>
      <vt:lpstr>5.1. SALIDA digital</vt:lpstr>
      <vt:lpstr>5.1. ENTRADA digital</vt:lpstr>
      <vt:lpstr>5.2. SALIDA ANALÓGICA: PWM </vt:lpstr>
      <vt:lpstr>5.3. ENTRADA ANALÓGICA </vt:lpstr>
      <vt:lpstr>5.4. Alternativas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Adrián Arenas Martínez</dc:creator>
  <cp:lastModifiedBy>Hewlett-Packard Company</cp:lastModifiedBy>
  <cp:revision>53</cp:revision>
  <dcterms:created xsi:type="dcterms:W3CDTF">2017-06-26T19:53:54Z</dcterms:created>
  <dcterms:modified xsi:type="dcterms:W3CDTF">2017-06-28T03:30:12Z</dcterms:modified>
</cp:coreProperties>
</file>